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81" r:id="rId25"/>
    <p:sldId id="282" r:id="rId26"/>
    <p:sldId id="279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04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721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423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77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43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81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9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93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90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98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200E6-54B8-424F-AA2C-1D66BBC04C19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D3711-78AD-48BB-A405-55703D533F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20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Food Chains and Food Webs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76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food chain of phytoplankton, krill, squid, pengu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60" y="282453"/>
            <a:ext cx="8838241" cy="20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5102" y="3919064"/>
            <a:ext cx="116746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direction of the arrows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food chain and a food web is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very important,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it is also a very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common mistake.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two examples above are drawn in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opposite directions.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It’s important not to assume that the producers will always be on the left—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always check the arrows!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6383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8941" y="211193"/>
            <a:ext cx="1079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provide information about 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trophic level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each of the species.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Food chain of a tree, termite, echidna and din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42190"/>
            <a:ext cx="8199886" cy="191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4594" y="3244355"/>
            <a:ext cx="118074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starting point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food chain is 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first trophic level,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each step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food chain is another trophic level.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food chain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above tells us that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trees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(which can use energy from the sun) are eaten by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termites,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eaten by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echidnas,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eaten by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dingos.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this information, we can determine 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trophic level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each of these species fit into: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4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od chain of a tree, termite, echidna and din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2" y="185157"/>
            <a:ext cx="11909245" cy="27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864" y="3615456"/>
            <a:ext cx="5379559" cy="29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8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8799" y="258541"/>
            <a:ext cx="115364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help us classify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producers and consumers.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starting point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food chain is 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first trophic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level and is, therefore,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primary producer.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second step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food chain is 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second trophic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level and includes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primary consumers.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third step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includes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secondary consumers,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tertiary consumers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fourth step</a:t>
            </a:r>
            <a:r>
              <a:rPr lang="en-AU" sz="2400" b="0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chains with five steps will have a </a:t>
            </a:r>
            <a:r>
              <a:rPr lang="en-AU" sz="2400" b="1" i="0" dirty="0" smtClean="0">
                <a:solidFill>
                  <a:srgbClr val="F37D52"/>
                </a:solidFill>
                <a:effectLst/>
                <a:latin typeface="Arial" panose="020B0604020202020204" pitchFamily="34" charset="0"/>
              </a:rPr>
              <a:t>quaternary consumer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 </a:t>
            </a:r>
            <a:r>
              <a:rPr lang="en-AU" sz="2400" b="1" i="0" dirty="0" smtClean="0">
                <a:solidFill>
                  <a:srgbClr val="F37D52"/>
                </a:solidFill>
                <a:effectLst/>
                <a:latin typeface="Arial" panose="020B0604020202020204" pitchFamily="34" charset="0"/>
              </a:rPr>
              <a:t>fifth step.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304" y="3450892"/>
            <a:ext cx="11461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Let’s use this information to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classify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of the species of our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food chain.</a:t>
            </a:r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41" y="4249048"/>
            <a:ext cx="5664679" cy="2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6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73048"/>
            <a:ext cx="11904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also help us to make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predictions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about the effects of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ecosystem changes.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primary producer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wiped out, all the species that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rely on the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these producers will also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rapidly decline,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unless they can find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another source of food.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010" y="1775890"/>
            <a:ext cx="62455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if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drought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a significant loss of plant life in an ecosystem,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primary consumers will decline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due to a lack of available food. As these species begin to decline 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secondary and tertiary consumers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also have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lack of available food.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dirty="0"/>
          </a:p>
        </p:txBody>
      </p:sp>
      <p:pic>
        <p:nvPicPr>
          <p:cNvPr id="10242" name="Picture 2" descr="a food chain of a eucalyptus tree, koala, and dingo, with the tree crossed o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36" y="2540241"/>
            <a:ext cx="4727395" cy="151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010" y="448672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primary consumer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(second trophic level) is removed from an ecosystem, 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producer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food chain will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increase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population, and 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secondary consumer will decrease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population.</a:t>
            </a:r>
            <a:endParaRPr lang="en-AU" sz="2400" dirty="0"/>
          </a:p>
        </p:txBody>
      </p:sp>
      <p:pic>
        <p:nvPicPr>
          <p:cNvPr id="10244" name="Picture 4" descr="a food chain of a eucalyptus tree, koala, and dingo, with the koala crossed 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36" y="4486728"/>
            <a:ext cx="5055199" cy="16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31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569" y="184494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Alternatively,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decrease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population of 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secondary consumers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may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increase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population of 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primary consumers,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this can then cause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decrease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producer population,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there will be more primary consumers that can eat more plants.</a:t>
            </a:r>
            <a:endParaRPr lang="en-AU" sz="2400" dirty="0"/>
          </a:p>
        </p:txBody>
      </p:sp>
      <p:pic>
        <p:nvPicPr>
          <p:cNvPr id="11266" name="Picture 2" descr="a food chain of a eucalyptus tree, koala, and dingo, with the dingo crossed o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69" y="2087592"/>
            <a:ext cx="5329554" cy="17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0"/>
            <a:ext cx="1122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Humans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are often the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cause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of these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food chain disruptions.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One classic example is the commercial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harvesting of sea otters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for their fur in Alaska. Sea otters in the area mostly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preyed upon 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marine invertebrates such as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sea urchins.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When the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otter population declined, 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sea urchin population increased,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causing significant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damage to kelp forests.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A food chain of kelp, sea urchins and ott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158663"/>
            <a:ext cx="5010150" cy="160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1300" y="3764522"/>
            <a:ext cx="11950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Similarly, when rainforests are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deforested,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 number of trees to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provide food for primary consumers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 dramatically reduced. As these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trees are removed,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 number of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primary consumers will decrease,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resulting in a decrease in the number of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species at every other level.</a:t>
            </a:r>
            <a:endParaRPr lang="en-AU" sz="2400" dirty="0"/>
          </a:p>
        </p:txBody>
      </p:sp>
      <p:pic>
        <p:nvPicPr>
          <p:cNvPr id="1028" name="Picture 4" descr="A food chain of a tree, and insect, a monkey and an ea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5334182"/>
            <a:ext cx="6769100" cy="15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54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101938"/>
            <a:ext cx="11798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Food chains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are very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simplified models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of what is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actually happening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 the ecosystems.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Because they are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so simple,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there are several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limitations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that we should keep in mind when we’re using food chains to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describe ecosystems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predict changes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 ecosystems.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500" y="2410262"/>
            <a:ext cx="11353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Food chains imply that a consumer gets all of its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energy from a single source,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when in reality it may have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many different food sources.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Similarly, the food chains suggest that a particular species has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only one predator,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whereas they might have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multiple predators.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 food chain puts each species into a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single trophic level,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whereas many species can be categorized in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multiple trophic levels,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such as bird species that consume plants as well as insects.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Making predictions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from food chains doesn't consider the effects of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other species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 the ecosystem.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licated antarctic food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9" y="398385"/>
            <a:ext cx="7140575" cy="60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56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401241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What is a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food web?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Lions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eat zebras, and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zebras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eat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grass.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This is an example of a food chain. But lions also eat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gazelle and giraffes,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zebras have other predators such as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hyenas.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It turns out that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food chains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aren’t really telling the whole story. A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more accurate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depiction of energy flow within an ecosystem is a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food web. 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 food web represents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multiple pathways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energy flow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through an ecosystem. You can think of these as a web of multiple,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interconnected food chains.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African animal food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07164"/>
            <a:ext cx="5486400" cy="36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0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78965"/>
              </p:ext>
            </p:extLst>
          </p:nvPr>
        </p:nvGraphicFramePr>
        <p:xfrm>
          <a:off x="871268" y="0"/>
          <a:ext cx="10308566" cy="2819400"/>
        </p:xfrm>
        <a:graphic>
          <a:graphicData uri="http://schemas.openxmlformats.org/drawingml/2006/table">
            <a:tbl>
              <a:tblPr/>
              <a:tblGrid>
                <a:gridCol w="10308566">
                  <a:extLst>
                    <a:ext uri="{9D8B030D-6E8A-4147-A177-3AD203B41FA5}">
                      <a16:colId xmlns:a16="http://schemas.microsoft.com/office/drawing/2014/main" val="2691536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200" b="1" dirty="0">
                          <a:solidFill>
                            <a:srgbClr val="F3F3F3"/>
                          </a:solidFill>
                          <a:effectLst/>
                          <a:latin typeface="Arial" panose="020B0604020202020204" pitchFamily="34" charset="0"/>
                        </a:rPr>
                        <a:t>Welcome to this lesson on</a:t>
                      </a:r>
                      <a:r>
                        <a:rPr lang="en-AU" sz="3200" b="1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AU" sz="3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Food Chains and Food Webs</a:t>
                      </a:r>
                      <a:endParaRPr lang="en-AU" sz="32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6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59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"Everything you see exists together in a delicate balance. As king, you need to understand that balance and respect all the creatures, from the crawling ant to the leaping antelope."</a:t>
                      </a:r>
                    </a:p>
                    <a:p>
                      <a:r>
                        <a:rPr lang="en-AU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 </a:t>
                      </a:r>
                      <a:r>
                        <a:rPr lang="en-AU" sz="24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Lion King, 1993</a:t>
                      </a:r>
                      <a:endParaRPr lang="en-AU" sz="3200" dirty="0">
                        <a:effectLst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643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86000" y="3536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https://www.educationperfect.com/media/content/Science/1597030035.505881g/1597030035599-36158807347128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5" y="2819400"/>
            <a:ext cx="6124755" cy="408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95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0"/>
            <a:ext cx="1209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dirty="0">
                <a:solidFill>
                  <a:srgbClr val="444444"/>
                </a:solidFill>
                <a:latin typeface="Arial" panose="020B0604020202020204" pitchFamily="34" charset="0"/>
              </a:rPr>
              <a:t>Just like food chains, </a:t>
            </a:r>
            <a:r>
              <a:rPr lang="en-AU" sz="2000" b="1" dirty="0">
                <a:solidFill>
                  <a:srgbClr val="AF1F7F"/>
                </a:solidFill>
                <a:latin typeface="Arial" panose="020B0604020202020204" pitchFamily="34" charset="0"/>
              </a:rPr>
              <a:t>food webs</a:t>
            </a:r>
            <a:r>
              <a:rPr lang="en-AU" sz="2000" b="1" dirty="0">
                <a:solidFill>
                  <a:srgbClr val="444444"/>
                </a:solidFill>
                <a:latin typeface="Arial" panose="020B0604020202020204" pitchFamily="34" charset="0"/>
              </a:rPr>
              <a:t> can tell us about the </a:t>
            </a:r>
            <a:r>
              <a:rPr lang="en-AU" sz="2000" b="1" dirty="0">
                <a:solidFill>
                  <a:srgbClr val="7C6899"/>
                </a:solidFill>
                <a:latin typeface="Arial" panose="020B0604020202020204" pitchFamily="34" charset="0"/>
              </a:rPr>
              <a:t>trophic level</a:t>
            </a:r>
            <a:r>
              <a:rPr lang="en-AU" sz="2000" b="1" dirty="0">
                <a:solidFill>
                  <a:srgbClr val="444444"/>
                </a:solidFill>
                <a:latin typeface="Arial" panose="020B0604020202020204" pitchFamily="34" charset="0"/>
              </a:rPr>
              <a:t> of each </a:t>
            </a:r>
            <a:r>
              <a:rPr lang="en-AU" sz="2000" b="1" dirty="0">
                <a:solidFill>
                  <a:srgbClr val="5F9FB9"/>
                </a:solidFill>
                <a:latin typeface="Arial" panose="020B0604020202020204" pitchFamily="34" charset="0"/>
              </a:rPr>
              <a:t>species.</a:t>
            </a:r>
            <a:endParaRPr lang="en-AU" sz="20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For example, the food web below shows us that grasses and trees are </a:t>
            </a:r>
            <a:r>
              <a:rPr lang="en-AU" sz="2000" b="1" dirty="0">
                <a:solidFill>
                  <a:srgbClr val="2FB57C"/>
                </a:solidFill>
                <a:latin typeface="Arial" panose="020B0604020202020204" pitchFamily="34" charset="0"/>
              </a:rPr>
              <a:t>primary producers,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capybara, sloths and ants are all </a:t>
            </a:r>
            <a:r>
              <a:rPr lang="en-AU" sz="2000" b="1" dirty="0">
                <a:solidFill>
                  <a:srgbClr val="5F9FB9"/>
                </a:solidFill>
                <a:latin typeface="Arial" panose="020B0604020202020204" pitchFamily="34" charset="0"/>
              </a:rPr>
              <a:t>primary consumers,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and anteaters, jaguars, harpy eagles and monkeys are all </a:t>
            </a:r>
            <a:r>
              <a:rPr lang="en-AU" sz="2000" b="1" dirty="0">
                <a:solidFill>
                  <a:srgbClr val="7C6899"/>
                </a:solidFill>
                <a:latin typeface="Arial" panose="020B0604020202020204" pitchFamily="34" charset="0"/>
              </a:rPr>
              <a:t>secondary consumers.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However, because anteaters and monkeys are </a:t>
            </a:r>
            <a:r>
              <a:rPr lang="en-AU" sz="2000" b="1" dirty="0">
                <a:solidFill>
                  <a:srgbClr val="7C6899"/>
                </a:solidFill>
                <a:latin typeface="Arial" panose="020B0604020202020204" pitchFamily="34" charset="0"/>
              </a:rPr>
              <a:t>secondary consumers,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their predators, the jaguars and eagles must </a:t>
            </a:r>
            <a:r>
              <a:rPr lang="en-AU" sz="2000" b="1" dirty="0">
                <a:solidFill>
                  <a:srgbClr val="AF1F7F"/>
                </a:solidFill>
                <a:latin typeface="Arial" panose="020B0604020202020204" pitchFamily="34" charset="0"/>
              </a:rPr>
              <a:t>also be tertiary consumers.</a:t>
            </a:r>
            <a:endParaRPr lang="en-AU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Amazon rainforest food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8" y="1964392"/>
            <a:ext cx="5231757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92800" y="2655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Most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consumers eat a variety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of different organisms, therefore some consumers can fit in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more than one trophic level.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For example,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omnivores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are animals that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eat both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plants (primary consumers) and animals (secondary consumers) and could, therefore, fit on the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second and third trophic levels.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3700" y="5703838"/>
            <a:ext cx="11595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In the food web above,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monkeys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eat fruit from fruit trees as well as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insects like ants,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making them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omnivores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putting them on the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second and third trophic levels.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Similarly, a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large carnivore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may eat some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primary consumers,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some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secondary consumers,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some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tertiary consumers.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Therefore they would fit on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third, fourth and fifth trophic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levels.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05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311" y="0"/>
            <a:ext cx="113172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So far in this lesson, we have discussed the roles of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producers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consumers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 food webs, but we’re missing a couple of important team members: </a:t>
            </a:r>
            <a:r>
              <a:rPr lang="en-AU" sz="2400" b="1" dirty="0" err="1">
                <a:solidFill>
                  <a:srgbClr val="B77157"/>
                </a:solidFill>
                <a:latin typeface="Arial" panose="020B0604020202020204" pitchFamily="34" charset="0"/>
              </a:rPr>
              <a:t>detritivores</a:t>
            </a:r>
            <a:r>
              <a:rPr lang="en-AU" sz="2400" b="1" dirty="0">
                <a:solidFill>
                  <a:srgbClr val="B77157"/>
                </a:solidFill>
                <a:latin typeface="Arial" panose="020B0604020202020204" pitchFamily="34" charset="0"/>
              </a:rPr>
              <a:t> and decomposers.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sz="2400" b="1" dirty="0" err="1">
                <a:solidFill>
                  <a:srgbClr val="B77157"/>
                </a:solidFill>
                <a:latin typeface="Arial" panose="020B0604020202020204" pitchFamily="34" charset="0"/>
              </a:rPr>
              <a:t>Detritivores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ingest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dead or decomposing organic matter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such as rotting plants, animal remains, and </a:t>
            </a:r>
            <a:r>
              <a:rPr lang="en-AU" sz="2400" b="1" dirty="0">
                <a:solidFill>
                  <a:srgbClr val="B77157"/>
                </a:solidFill>
                <a:latin typeface="Arial" panose="020B0604020202020204" pitchFamily="34" charset="0"/>
              </a:rPr>
              <a:t>even dung.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 </a:t>
            </a:r>
            <a:r>
              <a:rPr lang="en-AU" sz="2400" dirty="0" err="1" smtClean="0">
                <a:solidFill>
                  <a:srgbClr val="444444"/>
                </a:solidFill>
                <a:latin typeface="Arial" panose="020B0604020202020204" pitchFamily="34" charset="0"/>
              </a:rPr>
              <a:t>Detritivores</a:t>
            </a:r>
            <a:r>
              <a:rPr lang="en-AU" sz="2400" dirty="0" smtClean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include animals such as </a:t>
            </a:r>
            <a:r>
              <a:rPr lang="en-AU" sz="2400" b="1" dirty="0">
                <a:solidFill>
                  <a:srgbClr val="7C6899"/>
                </a:solidFill>
                <a:latin typeface="Arial" panose="020B0604020202020204" pitchFamily="34" charset="0"/>
              </a:rPr>
              <a:t>insects, slugs and worms,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as well as some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starfish, sea cucumbers and crabs.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97199254.75621g/1597199254802-42626754561249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50" y="2677656"/>
            <a:ext cx="3902324" cy="4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38529" y="32781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olidFill>
                  <a:srgbClr val="B77157"/>
                </a:solidFill>
                <a:latin typeface="Arial" panose="020B0604020202020204" pitchFamily="34" charset="0"/>
              </a:rPr>
              <a:t>Decomposers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take the process one step further by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breaking down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 organic matter into simple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molecules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that they can </a:t>
            </a:r>
            <a:r>
              <a:rPr lang="en-AU" b="1" dirty="0">
                <a:solidFill>
                  <a:srgbClr val="B77157"/>
                </a:solidFill>
                <a:latin typeface="Arial" panose="020B0604020202020204" pitchFamily="34" charset="0"/>
              </a:rPr>
              <a:t>absorb,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or leave to be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returned to the environment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used by other organisms. Decomposers have an important role in turning decaying organic matter into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nutrients that enrich the soil.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Various species of </a:t>
            </a:r>
            <a:r>
              <a:rPr lang="en-AU" b="1" dirty="0">
                <a:solidFill>
                  <a:srgbClr val="B77157"/>
                </a:solidFill>
                <a:latin typeface="Arial" panose="020B0604020202020204" pitchFamily="34" charset="0"/>
              </a:rPr>
              <a:t>fungi and bacteria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belong to this group of organisms.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048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395744"/>
            <a:ext cx="11734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When we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start linking up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all of the producers, consumers, decomposers and </a:t>
            </a:r>
            <a:r>
              <a:rPr lang="en-AU" b="1" dirty="0" err="1">
                <a:solidFill>
                  <a:srgbClr val="444444"/>
                </a:solidFill>
                <a:latin typeface="Arial" panose="020B0604020202020204" pitchFamily="34" charset="0"/>
              </a:rPr>
              <a:t>detritivores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 in an ecosystem, we start to see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how complex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these food webs really are.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Fortunately,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more complex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food webs are usually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more stable.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Remember the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sea urchins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that destroyed the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kelp forests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because the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otters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were overharvested? In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other areas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around North America, kelp forests were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not impacted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by the overharvesting of sea otters. In these areas, sea urchins were eaten by a number of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other predators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such as lobsters and large fish. Therefore, when the otter population declined, these other predators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kept the sea urchin population down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protected kelp forests.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In other words, the food web was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more complex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in these areas, and therefore the ecosystem was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more stable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less impacted by the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removal of a single species.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An oceanic food web with otters and sea urchi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19" y="3636664"/>
            <a:ext cx="4749730" cy="29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196840"/>
            <a:ext cx="1145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However, as food webs become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more complex,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it also becomes more difficult to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make predictions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about what happens when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species are removed.</a:t>
            </a:r>
            <a:endParaRPr lang="en-AU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The food web below is a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relatively simple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one and contains only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one tertiary consumer,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 starfish. If this food web was divided into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separate food chains,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we might predict that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removal of the starfish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would increase the population of each of the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species it eats.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But often, the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predictions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we make using food chains are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inaccurate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when we consider the rest of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food web.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" y="27701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A study by Robert Paine (1969) found that by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removing the starfish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from this community, the number of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prey species dropped.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With the absence of a predator, the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larger prey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species began to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out-compete the smaller species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for food and space, reducing the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biodiversity of the community.</a:t>
            </a:r>
            <a:endParaRPr lang="en-AU" dirty="0"/>
          </a:p>
        </p:txBody>
      </p:sp>
      <p:pic>
        <p:nvPicPr>
          <p:cNvPr id="8194" name="Picture 2" descr="Robert Paine's starfish food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679700"/>
            <a:ext cx="5572823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1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0"/>
            <a:ext cx="1173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We’ve discussed the impacts of </a:t>
            </a:r>
            <a:r>
              <a:rPr lang="en-AU" sz="2400" b="1" dirty="0">
                <a:solidFill>
                  <a:srgbClr val="2FB57C"/>
                </a:solidFill>
                <a:latin typeface="Arial" panose="020B0604020202020204" pitchFamily="34" charset="0"/>
              </a:rPr>
              <a:t>removing a species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from food webs and </a:t>
            </a:r>
            <a:r>
              <a:rPr lang="en-AU" sz="2400" b="1" dirty="0">
                <a:solidFill>
                  <a:srgbClr val="AF1F7F"/>
                </a:solidFill>
                <a:latin typeface="Arial" panose="020B0604020202020204" pitchFamily="34" charset="0"/>
              </a:rPr>
              <a:t>food chains,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but what happens when we try to </a:t>
            </a:r>
            <a:r>
              <a:rPr lang="en-AU" sz="2400" b="1" dirty="0">
                <a:solidFill>
                  <a:srgbClr val="5F9FB9"/>
                </a:solidFill>
                <a:latin typeface="Arial" panose="020B0604020202020204" pitchFamily="34" charset="0"/>
              </a:rPr>
              <a:t>add one in?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Australian possum food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83" y="1473200"/>
            <a:ext cx="4782842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29300" y="21399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The common </a:t>
            </a:r>
            <a:r>
              <a:rPr lang="en-AU" dirty="0" err="1">
                <a:solidFill>
                  <a:srgbClr val="444444"/>
                </a:solidFill>
                <a:latin typeface="Arial" panose="020B0604020202020204" pitchFamily="34" charset="0"/>
              </a:rPr>
              <a:t>brushtail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 possum was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introduced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from Australia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to New Zealand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in the 1850s, and has now spread throughout the entire country. Take a look at these two food webs; on the left is an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Australian food web,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below is a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New Zealand food web.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In Australia, possums prefer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eucalyptus leaves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but are able to eat many different kinds of plants, and will occasionally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eat insects.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However, they also have a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number of predators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in Australia, including both native and introduced species.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0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17335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Possums in New Zealand prefer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broadleaved trees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such as the </a:t>
            </a:r>
            <a:r>
              <a:rPr lang="en-AU" dirty="0" err="1">
                <a:solidFill>
                  <a:srgbClr val="444444"/>
                </a:solidFill>
                <a:latin typeface="Arial" panose="020B0604020202020204" pitchFamily="34" charset="0"/>
              </a:rPr>
              <a:t>r</a:t>
            </a:r>
            <a:r>
              <a:rPr lang="en-AU" dirty="0" err="1">
                <a:solidFill>
                  <a:srgbClr val="3C4043"/>
                </a:solidFill>
                <a:latin typeface="Arial" panose="020B0604020202020204" pitchFamily="34" charset="0"/>
              </a:rPr>
              <a:t>ā</a:t>
            </a:r>
            <a:r>
              <a:rPr lang="en-AU" dirty="0" err="1">
                <a:solidFill>
                  <a:srgbClr val="444444"/>
                </a:solidFill>
                <a:latin typeface="Arial" panose="020B0604020202020204" pitchFamily="34" charset="0"/>
              </a:rPr>
              <a:t>t</a:t>
            </a:r>
            <a:r>
              <a:rPr lang="en-AU" dirty="0" err="1">
                <a:solidFill>
                  <a:srgbClr val="3C4043"/>
                </a:solidFill>
                <a:latin typeface="Arial" panose="020B0604020202020204" pitchFamily="34" charset="0"/>
              </a:rPr>
              <a:t>ā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can cause significant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damage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to many native plant species. They are also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out-competing native birds,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resulting in the decline of these native species. Possums have also been observed eating native insects such as </a:t>
            </a:r>
            <a:r>
              <a:rPr lang="en-AU" b="1" dirty="0" err="1">
                <a:solidFill>
                  <a:srgbClr val="5F9FB9"/>
                </a:solidFill>
                <a:latin typeface="Arial" panose="020B0604020202020204" pitchFamily="34" charset="0"/>
              </a:rPr>
              <a:t>wēta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and the eggs of native birds such as the </a:t>
            </a:r>
            <a:r>
              <a:rPr lang="en-AU" b="1" dirty="0" err="1">
                <a:solidFill>
                  <a:srgbClr val="5F9FB9"/>
                </a:solidFill>
                <a:latin typeface="Arial" panose="020B0604020202020204" pitchFamily="34" charset="0"/>
              </a:rPr>
              <a:t>kōkako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In these ways, the possum has completely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disrupted food webs in New Zealand.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lack of predators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abundance of nutritious food has meant that possums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thrive in New Zealand forest.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Possum food web in New Zea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939800"/>
            <a:ext cx="5310175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265143"/>
            <a:ext cx="1163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The effects of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climate change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can cause changes in the populations of certain species, but can also impact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timing of seasonal patterns.</a:t>
            </a:r>
            <a:endParaRPr lang="en-AU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Food webs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don’t just exist in the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same space,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they also exist at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same time.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food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that one organism eats may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change throughout the year,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depending on what is available.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One example of this is the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Kodiak bear,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which feeds on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salmon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during summer, then later in the year will move away from the streams into the hills to eat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berries,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which ripen at the end of the salmon season. However,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warmer weather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due to climate change has resulted in the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berries ripening earlier,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and the bears have abandoned the streams to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eat more berries.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bear and salmon food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3035300"/>
            <a:ext cx="4801079" cy="36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2900" y="376120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As the bears eat more berries and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fewer salmon,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 other species that are also reliant on the berries are likely to decrease as they are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out-competed by the large bears.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Some species also relied on the bears to pull the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salmon out of the streams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so they could scavenge and </a:t>
            </a:r>
            <a:r>
              <a:rPr lang="en-AU" b="1" dirty="0">
                <a:solidFill>
                  <a:srgbClr val="7C6899"/>
                </a:solidFill>
                <a:latin typeface="Arial" panose="020B0604020202020204" pitchFamily="34" charset="0"/>
              </a:rPr>
              <a:t>decompose 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the nutrient-rich salmon meat. Even local tree species benefit from the abundance of nutrients from the salmon that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enrich the soil.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482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235635"/>
            <a:ext cx="1181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Although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food webs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are more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complex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than food chains, they still don’t tell the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whole story.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a food web with different sized arr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9" y="582136"/>
            <a:ext cx="4537405" cy="47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46700" y="124974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Food webs don’t tell us the </a:t>
            </a:r>
            <a:r>
              <a:rPr lang="en-AU" sz="2000" b="1" dirty="0">
                <a:solidFill>
                  <a:srgbClr val="AF1F7F"/>
                </a:solidFill>
                <a:latin typeface="Arial" panose="020B0604020202020204" pitchFamily="34" charset="0"/>
              </a:rPr>
              <a:t>population sizes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of each species, and therefore the </a:t>
            </a:r>
            <a:r>
              <a:rPr lang="en-AU" sz="2000" b="1" dirty="0">
                <a:solidFill>
                  <a:srgbClr val="5F9FB9"/>
                </a:solidFill>
                <a:latin typeface="Arial" panose="020B0604020202020204" pitchFamily="34" charset="0"/>
              </a:rPr>
              <a:t>number of organisms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at each trophic 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We also don’t know </a:t>
            </a:r>
            <a:r>
              <a:rPr lang="en-AU" sz="2000" b="1" dirty="0">
                <a:solidFill>
                  <a:srgbClr val="2FB57C"/>
                </a:solidFill>
                <a:latin typeface="Arial" panose="020B0604020202020204" pitchFamily="34" charset="0"/>
              </a:rPr>
              <a:t>how common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the different predator-prey relationships are. For example, does a predator </a:t>
            </a:r>
            <a:r>
              <a:rPr lang="en-AU" sz="2000" b="1" dirty="0">
                <a:solidFill>
                  <a:srgbClr val="AF1F7F"/>
                </a:solidFill>
                <a:latin typeface="Arial" panose="020B0604020202020204" pitchFamily="34" charset="0"/>
              </a:rPr>
              <a:t>favour one species of prey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over another?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Do these relationships </a:t>
            </a:r>
            <a:r>
              <a:rPr lang="en-AU" sz="2000" b="1" dirty="0">
                <a:solidFill>
                  <a:srgbClr val="5F9FB9"/>
                </a:solidFill>
                <a:latin typeface="Arial" panose="020B0604020202020204" pitchFamily="34" charset="0"/>
              </a:rPr>
              <a:t>change during the year,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as different species become more or less common?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Most food webs don’t include </a:t>
            </a:r>
            <a:r>
              <a:rPr lang="en-AU" sz="2000" b="1" dirty="0">
                <a:solidFill>
                  <a:srgbClr val="2FB57C"/>
                </a:solidFill>
                <a:latin typeface="Arial" panose="020B0604020202020204" pitchFamily="34" charset="0"/>
              </a:rPr>
              <a:t>parasites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as that would make things a lot more confusing, however, these species are an important part of </a:t>
            </a:r>
            <a:r>
              <a:rPr lang="en-AU" sz="2000" b="1" dirty="0">
                <a:solidFill>
                  <a:srgbClr val="AF1F7F"/>
                </a:solidFill>
                <a:latin typeface="Arial" panose="020B0604020202020204" pitchFamily="34" charset="0"/>
              </a:rPr>
              <a:t>real-life food webs.</a:t>
            </a:r>
            <a:endParaRPr lang="en-AU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8000" y="5491708"/>
            <a:ext cx="11391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Of course, all of these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limitations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of food webs are also </a:t>
            </a:r>
            <a:r>
              <a:rPr lang="en-AU" b="1" dirty="0">
                <a:solidFill>
                  <a:srgbClr val="2FB57C"/>
                </a:solidFill>
                <a:latin typeface="Arial" panose="020B0604020202020204" pitchFamily="34" charset="0"/>
              </a:rPr>
              <a:t>limitations of food chains.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Therefore it is important to keep all of these limitations in mind when </a:t>
            </a:r>
            <a:r>
              <a:rPr lang="en-AU" b="1" dirty="0">
                <a:solidFill>
                  <a:srgbClr val="AF1F7F"/>
                </a:solidFill>
                <a:latin typeface="Arial" panose="020B0604020202020204" pitchFamily="34" charset="0"/>
              </a:rPr>
              <a:t>deciding which model is best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for displaying the information you need or </a:t>
            </a:r>
            <a:r>
              <a:rPr lang="en-AU" b="1" dirty="0">
                <a:solidFill>
                  <a:srgbClr val="5F9FB9"/>
                </a:solidFill>
                <a:latin typeface="Arial" panose="020B0604020202020204" pitchFamily="34" charset="0"/>
              </a:rPr>
              <a:t>making predictions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based on these models.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1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823" y="0"/>
            <a:ext cx="117491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Welcome to this lesson on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food webs.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lesson, we’ll be learning what these two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models of energy transfer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actually show us, how we can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create our own,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information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learn from these models.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webs and food chains.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Interpret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 webs and food chains to identify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trophic levels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classify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producers and consumers.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Construct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 webs to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illustrate and analyse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movement of energy within ecosystems.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impact of </a:t>
            </a: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ecosystem changes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based on interpretation of food chains and webs.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English%20&amp;%20Literature/1553056024.905871g/1553056025006-21868269496037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38" y="4352545"/>
            <a:ext cx="3772919" cy="25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ducationperfect.com/media/content/Science/1435707340.747191g/1435707338726-10096188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31" y="4352545"/>
            <a:ext cx="3298885" cy="247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506" y="201385"/>
            <a:ext cx="1138216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lesson, we’ll be learning about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food chains and food webs.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both examples of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scientific models.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scientific model is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conceptual representation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ideas or processes. These models are usually based on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observations and patterns,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can usually be used to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make predictions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about things that are difficult to observe directly.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scientific models do not explain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every aspect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real-world process they are representing. This means there are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limitations and restrictions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how these models can be used. Models are also frequently being improved based on new evidence, to make them more accurate and more useful for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making predictions.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Throughout this lesson, it is important to keep in mind that models of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food chains and food webs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not be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entirely accurate or complete representations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energy flow within an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ecosystem.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8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738" y="271889"/>
            <a:ext cx="120322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Lions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eat zebras, and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zebras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eat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grass.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an example of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eat chickens and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chickens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eat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grains.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another example of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—one that you might be a part of. Orcas eat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sea-lions,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sea-lions eat fish,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fish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eat… ok, I think you’ve got the idea now.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food chain is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linear pathway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species that depend on 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species below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 as a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source of food.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Perhaps a more technical definition is this: a food chain represents a single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pathway of chemical energy flow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matter within an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ecosystem.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That’s going to be a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key point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lesson; a food chain is really an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energy chain.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arrows in food chains show us how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energy,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originates from the sun, can be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transferred from one species to another,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the way up to apex predators like orcas, lions, and us!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3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food chain with phytoplankton, fish and a huma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2" y="2071493"/>
            <a:ext cx="8858010" cy="28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3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9234" y="298054"/>
            <a:ext cx="672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Take a look at 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food chain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example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below.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A food chain of a fruit tree, a sloth and a harpy ea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7" y="1015398"/>
            <a:ext cx="8091697" cy="25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7842" y="3246740"/>
            <a:ext cx="114156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food chain demonstrates that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sloths eat fruit trees,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harpy eagles eat sloths.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other words, 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energy flows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fruit tree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to the sloth, and then to the eagle.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78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087" y="306585"/>
            <a:ext cx="112200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Food chains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start with an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autotroph,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producer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), which can produce their own food using a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source of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sunlight,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carry out the functions they need to survive. Most producers are photosynthetic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plants, algae and phytoplankton.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other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food chain are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heterotrophs.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they need to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ingest or absorb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their nutrients and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other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organic sources.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other words,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they eat things.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Hence these organisms are also known as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consumers.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30590106.223571g/1530590105752-1475500726037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3" y="372290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6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502" y="313991"/>
            <a:ext cx="116744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drawing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always pay close attention to 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direction of the arrows.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A food chain containing kelp, fish, jelly fish and a sea tur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44" y="1144988"/>
            <a:ext cx="9677160" cy="22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2478" y="4090751"/>
            <a:ext cx="110374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step of a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food chain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 separated by an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arrow.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arrows in a food chain show the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direction of energy flow.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the arrow will be </a:t>
            </a:r>
            <a:r>
              <a:rPr lang="en-AU" sz="2400" b="1" i="0" dirty="0" smtClean="0">
                <a:solidFill>
                  <a:srgbClr val="2FB57C"/>
                </a:solidFill>
                <a:effectLst/>
                <a:latin typeface="Arial" panose="020B0604020202020204" pitchFamily="34" charset="0"/>
              </a:rPr>
              <a:t>pointing away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species that is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being eaten,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towards the species that is </a:t>
            </a:r>
            <a:r>
              <a:rPr lang="en-AU" sz="2400" b="1" i="0" dirty="0" smtClean="0">
                <a:solidFill>
                  <a:srgbClr val="AF1F7F"/>
                </a:solidFill>
                <a:effectLst/>
                <a:latin typeface="Arial" panose="020B0604020202020204" pitchFamily="34" charset="0"/>
              </a:rPr>
              <a:t>eating it.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3527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195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Food Chains and Food Webs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Chains and Food Webs</dc:title>
  <dc:creator>D'CRUZ Jean [Narrogin Senior High School]</dc:creator>
  <cp:lastModifiedBy>Joseph D'cruz</cp:lastModifiedBy>
  <cp:revision>5</cp:revision>
  <dcterms:created xsi:type="dcterms:W3CDTF">2020-08-21T03:07:32Z</dcterms:created>
  <dcterms:modified xsi:type="dcterms:W3CDTF">2020-08-21T12:14:32Z</dcterms:modified>
</cp:coreProperties>
</file>